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1"/>
  </p:sldMasterIdLst>
  <p:sldIdLst>
    <p:sldId id="256" r:id="rId2"/>
    <p:sldId id="258" r:id="rId3"/>
    <p:sldId id="259" r:id="rId4"/>
    <p:sldId id="260" r:id="rId5"/>
    <p:sldId id="261" r:id="rId6"/>
    <p:sldId id="262" r:id="rId7"/>
    <p:sldId id="263" r:id="rId8"/>
    <p:sldId id="264" r:id="rId9"/>
    <p:sldId id="265" r:id="rId10"/>
    <p:sldId id="266" r:id="rId11"/>
    <p:sldId id="267"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20" autoAdjust="0"/>
    <p:restoredTop sz="94660"/>
  </p:normalViewPr>
  <p:slideViewPr>
    <p:cSldViewPr snapToGrid="0">
      <p:cViewPr varScale="1">
        <p:scale>
          <a:sx n="98" d="100"/>
          <a:sy n="98" d="100"/>
        </p:scale>
        <p:origin x="90" y="4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4/29/2020</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162872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ED4963-E985-44C4-B8C4-FDD613B7C2F8}" type="datetime1">
              <a:rPr lang="en-US" smtClean="0"/>
              <a:t>4/29/2020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77195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204200" y="863600"/>
            <a:ext cx="3124200" cy="4807326"/>
          </a:xfrm>
        </p:spPr>
        <p:txBody>
          <a:bodyPr vert="eaVert" anchor="ctr"/>
          <a:lstStyle>
            <a:lvl1pPr>
              <a:defRPr>
                <a:solidFill>
                  <a:srgbClr val="FFFF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74923" y="863600"/>
            <a:ext cx="7161625" cy="4807326"/>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a16="http://schemas.microsoft.com/office/drawing/2014/main" id="{5C74A470-3BD3-4F33-80E5-67E6E87FCBE7}"/>
              </a:ext>
            </a:extLst>
          </p:cNvPr>
          <p:cNvSpPr>
            <a:spLocks noGrp="1"/>
          </p:cNvSpPr>
          <p:nvPr>
            <p:ph type="dt" sz="half" idx="10"/>
          </p:nvPr>
        </p:nvSpPr>
        <p:spPr/>
        <p:txBody>
          <a:bodyPr/>
          <a:lstStyle/>
          <a:p>
            <a:fld id="{ED291B17-9318-49DB-B28B-6E5994AE9581}" type="datetime1">
              <a:rPr lang="en-US" smtClean="0"/>
              <a:t>4/29/2020</a:t>
            </a:fld>
            <a:endParaRPr lang="en-US" dirty="0"/>
          </a:p>
        </p:txBody>
      </p:sp>
      <p:sp>
        <p:nvSpPr>
          <p:cNvPr id="12" name="Footer Placeholder 11">
            <a:extLst>
              <a:ext uri="{FF2B5EF4-FFF2-40B4-BE49-F238E27FC236}">
                <a16:creationId xmlns:a16="http://schemas.microsoft.com/office/drawing/2014/main" id="{9A3A30BA-DB50-4D7D-BCDE-17D20FB354DF}"/>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25229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4/29/2020</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453548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4/29/2020</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92140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4/29/2020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83034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4/29/2020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383480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4/29/2020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83687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4/29/2020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872242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4/29/2020</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764757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4/29/2020</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852045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800">
                <a:solidFill>
                  <a:schemeClr val="tx1">
                    <a:lumMod val="75000"/>
                    <a:lumOff val="25000"/>
                  </a:schemeClr>
                </a:solidFill>
              </a:defRPr>
            </a:lvl1pPr>
          </a:lstStyle>
          <a:p>
            <a:fld id="{ED291B17-9318-49DB-B28B-6E5994AE9581}" type="datetime1">
              <a:rPr lang="en-US" smtClean="0"/>
              <a:t>4/29/2020</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8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8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39547662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1" r:id="rId6"/>
    <p:sldLayoutId id="2147483727" r:id="rId7"/>
    <p:sldLayoutId id="2147483728" r:id="rId8"/>
    <p:sldLayoutId id="2147483729" r:id="rId9"/>
    <p:sldLayoutId id="2147483730" r:id="rId10"/>
    <p:sldLayoutId id="2147483732" r:id="rId11"/>
  </p:sldLayoutIdLst>
  <p:hf sldNum="0" hdr="0" ftr="0" dt="0"/>
  <p:txStyles>
    <p:titleStyle>
      <a:lvl1pPr algn="l" defTabSz="457200" rtl="0" eaLnBrk="1" latinLnBrk="0" hangingPunct="1">
        <a:lnSpc>
          <a:spcPct val="90000"/>
        </a:lnSpc>
        <a:spcBef>
          <a:spcPct val="0"/>
        </a:spcBef>
        <a:buNone/>
        <a:defRPr sz="27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6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hyperlink" Target="https://pixabay.com/en/bowl-blue-soup-dish-green-310064/" TargetMode="External"/><Relationship Id="rId7" Type="http://schemas.openxmlformats.org/officeDocument/2006/relationships/hyperlink" Target="https://en.wikipedia.org/wiki/Cadbury_Buttons" TargetMode="External"/><Relationship Id="rId2" Type="http://schemas.openxmlformats.org/officeDocument/2006/relationships/image" Target="../media/image2.png"/><Relationship Id="rId1" Type="http://schemas.openxmlformats.org/officeDocument/2006/relationships/slideLayout" Target="../slideLayouts/slideLayout8.xml"/><Relationship Id="rId6" Type="http://schemas.openxmlformats.org/officeDocument/2006/relationships/image" Target="../media/image4.jpg"/><Relationship Id="rId5" Type="http://schemas.openxmlformats.org/officeDocument/2006/relationships/hyperlink" Target="https://shiphistory.org/2017/09/19/aluminum-boats-cs-problem-solving/" TargetMode="External"/><Relationship Id="rId10" Type="http://schemas.openxmlformats.org/officeDocument/2006/relationships/hyperlink" Target="https://creativecommons.org/licenses/by-sa/3.0/" TargetMode="External"/><Relationship Id="rId4" Type="http://schemas.openxmlformats.org/officeDocument/2006/relationships/image" Target="../media/image3.jpg"/><Relationship Id="rId9" Type="http://schemas.openxmlformats.org/officeDocument/2006/relationships/hyperlink" Target="https://af.wikipedia.org/wiki/Water"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hyperlink" Target="https://en.wikipedia.org/wiki/Structure_of_liquids_and_glasses" TargetMode="External"/><Relationship Id="rId7" Type="http://schemas.openxmlformats.org/officeDocument/2006/relationships/hyperlink" Target="https://creativecommons.org/licenses/by-nd/3.0/" TargetMode="External"/><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hyperlink" Target="http://www.thunderboltkids.co.za/Grade6/02-matter-and-materials/chapter1.html" TargetMode="External"/><Relationship Id="rId5" Type="http://schemas.openxmlformats.org/officeDocument/2006/relationships/image" Target="../media/image7.jpg"/><Relationship Id="rId4" Type="http://schemas.openxmlformats.org/officeDocument/2006/relationships/hyperlink" Target="https://creativecommons.org/licenses/by-sa/3.0/"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6B695AA2-4B70-477F-AF90-536B720A1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1F12139-2448-487D-A085-BC380DFD6706}"/>
              </a:ext>
            </a:extLst>
          </p:cNvPr>
          <p:cNvPicPr>
            <a:picLocks noChangeAspect="1"/>
          </p:cNvPicPr>
          <p:nvPr/>
        </p:nvPicPr>
        <p:blipFill rotWithShape="1">
          <a:blip r:embed="rId2">
            <a:alphaModFix amt="40000"/>
          </a:blip>
          <a:srcRect b="6250"/>
          <a:stretch/>
        </p:blipFill>
        <p:spPr>
          <a:xfrm>
            <a:off x="0" y="0"/>
            <a:ext cx="12191980" cy="6857990"/>
          </a:xfrm>
          <a:prstGeom prst="rect">
            <a:avLst/>
          </a:prstGeom>
        </p:spPr>
      </p:pic>
      <p:sp>
        <p:nvSpPr>
          <p:cNvPr id="2" name="Title 1">
            <a:extLst>
              <a:ext uri="{FF2B5EF4-FFF2-40B4-BE49-F238E27FC236}">
                <a16:creationId xmlns:a16="http://schemas.microsoft.com/office/drawing/2014/main" id="{2D688883-6704-477F-9200-A7711CE62024}"/>
              </a:ext>
            </a:extLst>
          </p:cNvPr>
          <p:cNvSpPr>
            <a:spLocks noGrp="1"/>
          </p:cNvSpPr>
          <p:nvPr>
            <p:ph type="ctrTitle"/>
          </p:nvPr>
        </p:nvSpPr>
        <p:spPr>
          <a:xfrm>
            <a:off x="965201" y="1020431"/>
            <a:ext cx="10225530" cy="1475013"/>
          </a:xfrm>
        </p:spPr>
        <p:txBody>
          <a:bodyPr>
            <a:normAutofit/>
          </a:bodyPr>
          <a:lstStyle/>
          <a:p>
            <a:r>
              <a:rPr lang="en-GB" sz="4000" dirty="0">
                <a:solidFill>
                  <a:schemeClr val="tx1"/>
                </a:solidFill>
              </a:rPr>
              <a:t>Changing matter</a:t>
            </a:r>
          </a:p>
        </p:txBody>
      </p:sp>
      <p:sp>
        <p:nvSpPr>
          <p:cNvPr id="3" name="Subtitle 2">
            <a:extLst>
              <a:ext uri="{FF2B5EF4-FFF2-40B4-BE49-F238E27FC236}">
                <a16:creationId xmlns:a16="http://schemas.microsoft.com/office/drawing/2014/main" id="{BC61DB51-4BB6-48D6-8651-65B5876F220C}"/>
              </a:ext>
            </a:extLst>
          </p:cNvPr>
          <p:cNvSpPr>
            <a:spLocks noGrp="1"/>
          </p:cNvSpPr>
          <p:nvPr>
            <p:ph type="subTitle" idx="1"/>
          </p:nvPr>
        </p:nvSpPr>
        <p:spPr>
          <a:xfrm>
            <a:off x="965200" y="2495445"/>
            <a:ext cx="10225530" cy="590321"/>
          </a:xfrm>
        </p:spPr>
        <p:txBody>
          <a:bodyPr>
            <a:normAutofit/>
          </a:bodyPr>
          <a:lstStyle/>
          <a:p>
            <a:r>
              <a:rPr lang="en-GB" dirty="0">
                <a:solidFill>
                  <a:schemeClr val="tx1"/>
                </a:solidFill>
              </a:rPr>
              <a:t>The chocolate investigation </a:t>
            </a:r>
          </a:p>
        </p:txBody>
      </p:sp>
    </p:spTree>
    <p:extLst>
      <p:ext uri="{BB962C8B-B14F-4D97-AF65-F5344CB8AC3E}">
        <p14:creationId xmlns:p14="http://schemas.microsoft.com/office/powerpoint/2010/main" val="3267540605"/>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BB56EB9-078F-4952-AC1F-149C7A0AE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3772EE4-ED5E-4D3A-A306-B22CF86678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601200"/>
            <a:ext cx="3703320" cy="578936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A9AA8B5F-1E21-41CD-A020-5C268E67E650}"/>
              </a:ext>
            </a:extLst>
          </p:cNvPr>
          <p:cNvSpPr>
            <a:spLocks noGrp="1"/>
          </p:cNvSpPr>
          <p:nvPr>
            <p:ph type="title"/>
          </p:nvPr>
        </p:nvSpPr>
        <p:spPr>
          <a:xfrm>
            <a:off x="671513" y="1009397"/>
            <a:ext cx="3259016" cy="1462692"/>
          </a:xfrm>
        </p:spPr>
        <p:txBody>
          <a:bodyPr>
            <a:normAutofit/>
          </a:bodyPr>
          <a:lstStyle/>
          <a:p>
            <a:r>
              <a:rPr lang="en-GB" dirty="0">
                <a:solidFill>
                  <a:srgbClr val="FFFFFF"/>
                </a:solidFill>
              </a:rPr>
              <a:t>results</a:t>
            </a:r>
          </a:p>
        </p:txBody>
      </p:sp>
      <p:sp>
        <p:nvSpPr>
          <p:cNvPr id="14" name="Rectangle 13">
            <a:extLst>
              <a:ext uri="{FF2B5EF4-FFF2-40B4-BE49-F238E27FC236}">
                <a16:creationId xmlns:a16="http://schemas.microsoft.com/office/drawing/2014/main" id="{10058680-D07C-4893-B2B7-91543F18AB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7B42427A-0A1F-4A55-8705-D9179F1E0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8" name="Rectangle 17">
            <a:extLst>
              <a:ext uri="{FF2B5EF4-FFF2-40B4-BE49-F238E27FC236}">
                <a16:creationId xmlns:a16="http://schemas.microsoft.com/office/drawing/2014/main" id="{EE54A6FE-D8CB-48A3-900B-053D4EBD3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64A8B701-8FB0-439F-864E-50CB7C8BC49C}"/>
              </a:ext>
            </a:extLst>
          </p:cNvPr>
          <p:cNvSpPr>
            <a:spLocks noGrp="1"/>
          </p:cNvSpPr>
          <p:nvPr>
            <p:ph idx="1"/>
          </p:nvPr>
        </p:nvSpPr>
        <p:spPr>
          <a:xfrm>
            <a:off x="671513" y="2536031"/>
            <a:ext cx="3123783" cy="3671936"/>
          </a:xfrm>
        </p:spPr>
        <p:txBody>
          <a:bodyPr anchor="t">
            <a:normAutofit/>
          </a:bodyPr>
          <a:lstStyle/>
          <a:p>
            <a:pPr>
              <a:lnSpc>
                <a:spcPct val="110000"/>
              </a:lnSpc>
            </a:pPr>
            <a:r>
              <a:rPr lang="en-GB" sz="1200" dirty="0">
                <a:solidFill>
                  <a:srgbClr val="FFFFFF"/>
                </a:solidFill>
              </a:rPr>
              <a:t>As a separate experiment we put many chocolate buttons in a bowl over constantly boiling water. These melted much faster at four minutes and 15 seconds.</a:t>
            </a:r>
          </a:p>
          <a:p>
            <a:pPr>
              <a:lnSpc>
                <a:spcPct val="110000"/>
              </a:lnSpc>
            </a:pPr>
            <a:r>
              <a:rPr lang="en-GB" sz="1200" dirty="0">
                <a:solidFill>
                  <a:srgbClr val="FFFFFF"/>
                </a:solidFill>
              </a:rPr>
              <a:t>With this chocolate we made crispy cakes by mixing in rice </a:t>
            </a:r>
            <a:r>
              <a:rPr lang="en-GB" sz="1200" dirty="0" err="1">
                <a:solidFill>
                  <a:srgbClr val="FFFFFF"/>
                </a:solidFill>
              </a:rPr>
              <a:t>crispies</a:t>
            </a:r>
            <a:r>
              <a:rPr lang="en-GB" sz="1200" dirty="0">
                <a:solidFill>
                  <a:srgbClr val="FFFFFF"/>
                </a:solidFill>
              </a:rPr>
              <a:t>. We then put them in the fridge and cooled them back to a solid. </a:t>
            </a:r>
          </a:p>
          <a:p>
            <a:pPr>
              <a:lnSpc>
                <a:spcPct val="110000"/>
              </a:lnSpc>
            </a:pPr>
            <a:endParaRPr lang="en-GB" sz="1200" dirty="0">
              <a:solidFill>
                <a:srgbClr val="FFFFFF"/>
              </a:solidFill>
            </a:endParaRPr>
          </a:p>
          <a:p>
            <a:pPr>
              <a:lnSpc>
                <a:spcPct val="110000"/>
              </a:lnSpc>
            </a:pPr>
            <a:endParaRPr lang="en-GB" sz="1200" dirty="0">
              <a:solidFill>
                <a:srgbClr val="FFFFFF"/>
              </a:solidFill>
            </a:endParaRPr>
          </a:p>
          <a:p>
            <a:pPr>
              <a:lnSpc>
                <a:spcPct val="110000"/>
              </a:lnSpc>
            </a:pPr>
            <a:endParaRPr lang="en-GB" sz="1200" dirty="0">
              <a:solidFill>
                <a:srgbClr val="FFFFFF"/>
              </a:solidFill>
            </a:endParaRPr>
          </a:p>
          <a:p>
            <a:pPr marL="0" indent="0">
              <a:lnSpc>
                <a:spcPct val="110000"/>
              </a:lnSpc>
              <a:buNone/>
            </a:pPr>
            <a:r>
              <a:rPr lang="en-GB" sz="1200" dirty="0">
                <a:solidFill>
                  <a:srgbClr val="FFFFFF"/>
                </a:solidFill>
              </a:rPr>
              <a:t> </a:t>
            </a:r>
          </a:p>
          <a:p>
            <a:pPr>
              <a:lnSpc>
                <a:spcPct val="110000"/>
              </a:lnSpc>
            </a:pPr>
            <a:endParaRPr lang="en-GB" sz="1200" dirty="0">
              <a:solidFill>
                <a:srgbClr val="FFFFFF"/>
              </a:solidFill>
            </a:endParaRPr>
          </a:p>
        </p:txBody>
      </p:sp>
      <p:pic>
        <p:nvPicPr>
          <p:cNvPr id="5" name="Picture 4">
            <a:extLst>
              <a:ext uri="{FF2B5EF4-FFF2-40B4-BE49-F238E27FC236}">
                <a16:creationId xmlns:a16="http://schemas.microsoft.com/office/drawing/2014/main" id="{B26DA651-8282-41DF-89B9-224181C07EC6}"/>
              </a:ext>
            </a:extLst>
          </p:cNvPr>
          <p:cNvPicPr>
            <a:picLocks noChangeAspect="1"/>
          </p:cNvPicPr>
          <p:nvPr/>
        </p:nvPicPr>
        <p:blipFill rotWithShape="1">
          <a:blip r:embed="rId2">
            <a:extLst>
              <a:ext uri="{28A0092B-C50C-407E-A947-70E740481C1C}">
                <a14:useLocalDpi xmlns:a14="http://schemas.microsoft.com/office/drawing/2010/main" val="0"/>
              </a:ext>
            </a:extLst>
          </a:blip>
          <a:srcRect l="16447" r="25687"/>
          <a:stretch/>
        </p:blipFill>
        <p:spPr>
          <a:xfrm rot="5400000">
            <a:off x="5098965" y="-255935"/>
            <a:ext cx="5789365" cy="7503636"/>
          </a:xfrm>
          <a:prstGeom prst="rect">
            <a:avLst/>
          </a:prstGeom>
        </p:spPr>
      </p:pic>
    </p:spTree>
    <p:extLst>
      <p:ext uri="{BB962C8B-B14F-4D97-AF65-F5344CB8AC3E}">
        <p14:creationId xmlns:p14="http://schemas.microsoft.com/office/powerpoint/2010/main" val="2945436586"/>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B6B47BF-F3D0-4678-9B20-DA45E1BCAD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577409-B0D3-4943-8508-CF67085103BC}"/>
              </a:ext>
            </a:extLst>
          </p:cNvPr>
          <p:cNvSpPr>
            <a:spLocks noGrp="1"/>
          </p:cNvSpPr>
          <p:nvPr>
            <p:ph type="title"/>
          </p:nvPr>
        </p:nvSpPr>
        <p:spPr>
          <a:xfrm>
            <a:off x="581192" y="1124999"/>
            <a:ext cx="4076149" cy="4608003"/>
          </a:xfrm>
        </p:spPr>
        <p:txBody>
          <a:bodyPr anchor="ctr">
            <a:normAutofit/>
          </a:bodyPr>
          <a:lstStyle/>
          <a:p>
            <a:r>
              <a:rPr lang="en-GB" sz="4000">
                <a:solidFill>
                  <a:schemeClr val="accent1"/>
                </a:solidFill>
              </a:rPr>
              <a:t>conclusion</a:t>
            </a:r>
          </a:p>
        </p:txBody>
      </p:sp>
      <p:sp>
        <p:nvSpPr>
          <p:cNvPr id="10" name="Rectangle 9">
            <a:extLst>
              <a:ext uri="{FF2B5EF4-FFF2-40B4-BE49-F238E27FC236}">
                <a16:creationId xmlns:a16="http://schemas.microsoft.com/office/drawing/2014/main" id="{19334917-3673-4EF2-BA7C-CC83AEEEAE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5673" y="457200"/>
            <a:ext cx="420624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E1589AE1-C0FC-4B66-9C0D-9EB92F40F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7585" y="457200"/>
            <a:ext cx="658368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8A100E1A-E365-453C-A0BE-DBA0A94A2893}"/>
              </a:ext>
            </a:extLst>
          </p:cNvPr>
          <p:cNvSpPr>
            <a:spLocks noGrp="1"/>
          </p:cNvSpPr>
          <p:nvPr>
            <p:ph idx="1"/>
          </p:nvPr>
        </p:nvSpPr>
        <p:spPr>
          <a:xfrm>
            <a:off x="5117586" y="1124998"/>
            <a:ext cx="6143248" cy="4608003"/>
          </a:xfrm>
        </p:spPr>
        <p:txBody>
          <a:bodyPr>
            <a:normAutofit/>
          </a:bodyPr>
          <a:lstStyle/>
          <a:p>
            <a:r>
              <a:rPr lang="en-GB" sz="2000" dirty="0"/>
              <a:t>Boiling hot water melts the chocolate the fastest because the particles are constantly being heated and changed.</a:t>
            </a:r>
          </a:p>
        </p:txBody>
      </p:sp>
    </p:spTree>
    <p:extLst>
      <p:ext uri="{BB962C8B-B14F-4D97-AF65-F5344CB8AC3E}">
        <p14:creationId xmlns:p14="http://schemas.microsoft.com/office/powerpoint/2010/main" val="1131265388"/>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4" name="Rectangle 7">
            <a:extLst>
              <a:ext uri="{FF2B5EF4-FFF2-40B4-BE49-F238E27FC236}">
                <a16:creationId xmlns:a16="http://schemas.microsoft.com/office/drawing/2014/main" id="{9B6B47BF-F3D0-4678-9B20-DA45E1BCAD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7FFDAB-863F-4FD3-94C7-6D030DE00542}"/>
              </a:ext>
            </a:extLst>
          </p:cNvPr>
          <p:cNvSpPr>
            <a:spLocks noGrp="1"/>
          </p:cNvSpPr>
          <p:nvPr>
            <p:ph type="title"/>
          </p:nvPr>
        </p:nvSpPr>
        <p:spPr>
          <a:xfrm>
            <a:off x="581192" y="1124999"/>
            <a:ext cx="4076149" cy="4608003"/>
          </a:xfrm>
        </p:spPr>
        <p:txBody>
          <a:bodyPr anchor="ctr">
            <a:normAutofit/>
          </a:bodyPr>
          <a:lstStyle/>
          <a:p>
            <a:r>
              <a:rPr lang="en-GB" sz="4000" dirty="0">
                <a:solidFill>
                  <a:schemeClr val="accent1"/>
                </a:solidFill>
              </a:rPr>
              <a:t>What do </a:t>
            </a:r>
            <a:r>
              <a:rPr lang="en-GB" sz="4000" dirty="0" err="1">
                <a:solidFill>
                  <a:schemeClr val="accent1"/>
                </a:solidFill>
              </a:rPr>
              <a:t>i</a:t>
            </a:r>
            <a:r>
              <a:rPr lang="en-GB" sz="4000" dirty="0">
                <a:solidFill>
                  <a:schemeClr val="accent1"/>
                </a:solidFill>
              </a:rPr>
              <a:t> want to find out?</a:t>
            </a:r>
          </a:p>
        </p:txBody>
      </p:sp>
      <p:sp>
        <p:nvSpPr>
          <p:cNvPr id="25" name="Rectangle 9">
            <a:extLst>
              <a:ext uri="{FF2B5EF4-FFF2-40B4-BE49-F238E27FC236}">
                <a16:creationId xmlns:a16="http://schemas.microsoft.com/office/drawing/2014/main" id="{19334917-3673-4EF2-BA7C-CC83AEEEAE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5673" y="457200"/>
            <a:ext cx="420624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11">
            <a:extLst>
              <a:ext uri="{FF2B5EF4-FFF2-40B4-BE49-F238E27FC236}">
                <a16:creationId xmlns:a16="http://schemas.microsoft.com/office/drawing/2014/main" id="{E1589AE1-C0FC-4B66-9C0D-9EB92F40F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7585" y="457200"/>
            <a:ext cx="658368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08962704-A920-4C34-8323-EAB6A678ECA3}"/>
              </a:ext>
            </a:extLst>
          </p:cNvPr>
          <p:cNvSpPr>
            <a:spLocks noGrp="1"/>
          </p:cNvSpPr>
          <p:nvPr>
            <p:ph idx="1"/>
          </p:nvPr>
        </p:nvSpPr>
        <p:spPr>
          <a:xfrm>
            <a:off x="5117586" y="1124998"/>
            <a:ext cx="6143248" cy="4608003"/>
          </a:xfrm>
        </p:spPr>
        <p:txBody>
          <a:bodyPr>
            <a:normAutofit/>
          </a:bodyPr>
          <a:lstStyle/>
          <a:p>
            <a:r>
              <a:rPr lang="en-GB" sz="2000" dirty="0"/>
              <a:t>I want to find the temperature that melts the chocolate the fastest.</a:t>
            </a:r>
          </a:p>
        </p:txBody>
      </p:sp>
    </p:spTree>
    <p:extLst>
      <p:ext uri="{BB962C8B-B14F-4D97-AF65-F5344CB8AC3E}">
        <p14:creationId xmlns:p14="http://schemas.microsoft.com/office/powerpoint/2010/main" val="2597308940"/>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B8C05-54F5-4A70-A1BF-BF77FEBEC4A2}"/>
              </a:ext>
            </a:extLst>
          </p:cNvPr>
          <p:cNvSpPr>
            <a:spLocks noGrp="1"/>
          </p:cNvSpPr>
          <p:nvPr>
            <p:ph type="title"/>
          </p:nvPr>
        </p:nvSpPr>
        <p:spPr/>
        <p:txBody>
          <a:bodyPr/>
          <a:lstStyle/>
          <a:p>
            <a:r>
              <a:rPr lang="en-GB" dirty="0"/>
              <a:t>Equipment</a:t>
            </a:r>
          </a:p>
        </p:txBody>
      </p:sp>
      <p:pic>
        <p:nvPicPr>
          <p:cNvPr id="6" name="Content Placeholder 5" descr="A picture containing table, sitting, black, bowl&#10;&#10;Description automatically generated">
            <a:extLst>
              <a:ext uri="{FF2B5EF4-FFF2-40B4-BE49-F238E27FC236}">
                <a16:creationId xmlns:a16="http://schemas.microsoft.com/office/drawing/2014/main" id="{79AADBEF-A352-450B-94AF-83CFC1ED3ECB}"/>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110332" y="1218811"/>
            <a:ext cx="1164009" cy="882101"/>
          </a:xfrm>
        </p:spPr>
      </p:pic>
      <p:sp>
        <p:nvSpPr>
          <p:cNvPr id="4" name="Text Placeholder 3">
            <a:extLst>
              <a:ext uri="{FF2B5EF4-FFF2-40B4-BE49-F238E27FC236}">
                <a16:creationId xmlns:a16="http://schemas.microsoft.com/office/drawing/2014/main" id="{FB3C74CC-F24B-49F0-8E2C-1725FF47AD69}"/>
              </a:ext>
            </a:extLst>
          </p:cNvPr>
          <p:cNvSpPr>
            <a:spLocks noGrp="1"/>
          </p:cNvSpPr>
          <p:nvPr>
            <p:ph type="body" sz="half" idx="2"/>
          </p:nvPr>
        </p:nvSpPr>
        <p:spPr/>
        <p:txBody>
          <a:bodyPr/>
          <a:lstStyle/>
          <a:p>
            <a:r>
              <a:rPr lang="en-GB" dirty="0"/>
              <a:t>Items I will need for this experiment.</a:t>
            </a:r>
          </a:p>
        </p:txBody>
      </p:sp>
      <p:pic>
        <p:nvPicPr>
          <p:cNvPr id="8" name="Picture 7" descr="A picture containing food, indoor, sitting, cake&#10;&#10;Description automatically generated">
            <a:extLst>
              <a:ext uri="{FF2B5EF4-FFF2-40B4-BE49-F238E27FC236}">
                <a16:creationId xmlns:a16="http://schemas.microsoft.com/office/drawing/2014/main" id="{5346F793-01E7-4A64-9B2A-253A65DB1576}"/>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940655" y="4196712"/>
            <a:ext cx="1503361" cy="998326"/>
          </a:xfrm>
          <a:prstGeom prst="rect">
            <a:avLst/>
          </a:prstGeom>
        </p:spPr>
      </p:pic>
      <p:pic>
        <p:nvPicPr>
          <p:cNvPr id="11" name="Picture 10" descr="A picture containing sitting, fruit, food&#10;&#10;Description automatically generated">
            <a:extLst>
              <a:ext uri="{FF2B5EF4-FFF2-40B4-BE49-F238E27FC236}">
                <a16:creationId xmlns:a16="http://schemas.microsoft.com/office/drawing/2014/main" id="{E509DC4A-B891-46B1-AC17-6ABBEE4DC2F5}"/>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4976006" y="5639189"/>
            <a:ext cx="1468010" cy="739877"/>
          </a:xfrm>
          <a:prstGeom prst="rect">
            <a:avLst/>
          </a:prstGeom>
        </p:spPr>
      </p:pic>
      <p:pic>
        <p:nvPicPr>
          <p:cNvPr id="14" name="Picture 13" descr="A glass of water on a table&#10;&#10;Description automatically generated">
            <a:extLst>
              <a:ext uri="{FF2B5EF4-FFF2-40B4-BE49-F238E27FC236}">
                <a16:creationId xmlns:a16="http://schemas.microsoft.com/office/drawing/2014/main" id="{44362245-4E98-4809-AB88-94DE246BBFCB}"/>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5016471" y="2371266"/>
            <a:ext cx="1387079" cy="1340843"/>
          </a:xfrm>
          <a:prstGeom prst="rect">
            <a:avLst/>
          </a:prstGeom>
        </p:spPr>
      </p:pic>
      <p:sp>
        <p:nvSpPr>
          <p:cNvPr id="15" name="TextBox 14">
            <a:extLst>
              <a:ext uri="{FF2B5EF4-FFF2-40B4-BE49-F238E27FC236}">
                <a16:creationId xmlns:a16="http://schemas.microsoft.com/office/drawing/2014/main" id="{AAE6AA85-BB71-4B36-9F3A-41D4BBC3F455}"/>
              </a:ext>
            </a:extLst>
          </p:cNvPr>
          <p:cNvSpPr txBox="1"/>
          <p:nvPr/>
        </p:nvSpPr>
        <p:spPr>
          <a:xfrm>
            <a:off x="7432044" y="8543786"/>
            <a:ext cx="3317021" cy="230832"/>
          </a:xfrm>
          <a:prstGeom prst="rect">
            <a:avLst/>
          </a:prstGeom>
          <a:noFill/>
        </p:spPr>
        <p:txBody>
          <a:bodyPr wrap="square" rtlCol="0">
            <a:spAutoFit/>
          </a:bodyPr>
          <a:lstStyle/>
          <a:p>
            <a:r>
              <a:rPr lang="en-GB" sz="900">
                <a:hlinkClick r:id="rId9" tooltip="https://af.wikipedia.org/wiki/Water"/>
              </a:rPr>
              <a:t>This Photo</a:t>
            </a:r>
            <a:r>
              <a:rPr lang="en-GB" sz="900"/>
              <a:t> by Unknown Author is licensed under </a:t>
            </a:r>
            <a:r>
              <a:rPr lang="en-GB" sz="900">
                <a:hlinkClick r:id="rId10" tooltip="https://creativecommons.org/licenses/by-sa/3.0/"/>
              </a:rPr>
              <a:t>CC BY-SA</a:t>
            </a:r>
            <a:endParaRPr lang="en-GB" sz="900"/>
          </a:p>
        </p:txBody>
      </p:sp>
      <p:sp>
        <p:nvSpPr>
          <p:cNvPr id="16" name="TextBox 15">
            <a:extLst>
              <a:ext uri="{FF2B5EF4-FFF2-40B4-BE49-F238E27FC236}">
                <a16:creationId xmlns:a16="http://schemas.microsoft.com/office/drawing/2014/main" id="{8CE25F90-DF61-4FF7-916B-76C06CED290D}"/>
              </a:ext>
            </a:extLst>
          </p:cNvPr>
          <p:cNvSpPr txBox="1"/>
          <p:nvPr/>
        </p:nvSpPr>
        <p:spPr>
          <a:xfrm>
            <a:off x="7266562" y="1371600"/>
            <a:ext cx="4396902" cy="369332"/>
          </a:xfrm>
          <a:prstGeom prst="rect">
            <a:avLst/>
          </a:prstGeom>
          <a:noFill/>
        </p:spPr>
        <p:txBody>
          <a:bodyPr wrap="square" rtlCol="0">
            <a:spAutoFit/>
          </a:bodyPr>
          <a:lstStyle/>
          <a:p>
            <a:r>
              <a:rPr lang="en-GB" dirty="0"/>
              <a:t>x3 bowls</a:t>
            </a:r>
          </a:p>
        </p:txBody>
      </p:sp>
      <p:sp>
        <p:nvSpPr>
          <p:cNvPr id="17" name="TextBox 16">
            <a:extLst>
              <a:ext uri="{FF2B5EF4-FFF2-40B4-BE49-F238E27FC236}">
                <a16:creationId xmlns:a16="http://schemas.microsoft.com/office/drawing/2014/main" id="{E8EF924B-F201-431E-9971-457A70DF3DB3}"/>
              </a:ext>
            </a:extLst>
          </p:cNvPr>
          <p:cNvSpPr txBox="1"/>
          <p:nvPr/>
        </p:nvSpPr>
        <p:spPr>
          <a:xfrm>
            <a:off x="7081736" y="2836654"/>
            <a:ext cx="4503907" cy="369332"/>
          </a:xfrm>
          <a:prstGeom prst="rect">
            <a:avLst/>
          </a:prstGeom>
          <a:noFill/>
        </p:spPr>
        <p:txBody>
          <a:bodyPr wrap="square" rtlCol="0">
            <a:spAutoFit/>
          </a:bodyPr>
          <a:lstStyle/>
          <a:p>
            <a:r>
              <a:rPr lang="en-GB" dirty="0"/>
              <a:t>Boiling water, warm water and cold water</a:t>
            </a:r>
          </a:p>
        </p:txBody>
      </p:sp>
      <p:sp>
        <p:nvSpPr>
          <p:cNvPr id="18" name="TextBox 17">
            <a:extLst>
              <a:ext uri="{FF2B5EF4-FFF2-40B4-BE49-F238E27FC236}">
                <a16:creationId xmlns:a16="http://schemas.microsoft.com/office/drawing/2014/main" id="{69F5C1AC-229B-4705-967D-60381CD4218E}"/>
              </a:ext>
            </a:extLst>
          </p:cNvPr>
          <p:cNvSpPr txBox="1"/>
          <p:nvPr/>
        </p:nvSpPr>
        <p:spPr>
          <a:xfrm>
            <a:off x="7266562" y="4416357"/>
            <a:ext cx="4396902" cy="369332"/>
          </a:xfrm>
          <a:prstGeom prst="rect">
            <a:avLst/>
          </a:prstGeom>
          <a:noFill/>
        </p:spPr>
        <p:txBody>
          <a:bodyPr wrap="square" rtlCol="0">
            <a:spAutoFit/>
          </a:bodyPr>
          <a:lstStyle/>
          <a:p>
            <a:r>
              <a:rPr lang="en-GB" dirty="0"/>
              <a:t>x3 tin foil boats</a:t>
            </a:r>
          </a:p>
        </p:txBody>
      </p:sp>
      <p:sp>
        <p:nvSpPr>
          <p:cNvPr id="19" name="TextBox 18">
            <a:extLst>
              <a:ext uri="{FF2B5EF4-FFF2-40B4-BE49-F238E27FC236}">
                <a16:creationId xmlns:a16="http://schemas.microsoft.com/office/drawing/2014/main" id="{435D609C-608F-4BEA-B5F8-B75C16DE35D4}"/>
              </a:ext>
            </a:extLst>
          </p:cNvPr>
          <p:cNvSpPr txBox="1"/>
          <p:nvPr/>
        </p:nvSpPr>
        <p:spPr>
          <a:xfrm>
            <a:off x="7081736" y="5639189"/>
            <a:ext cx="4669277" cy="369332"/>
          </a:xfrm>
          <a:prstGeom prst="rect">
            <a:avLst/>
          </a:prstGeom>
          <a:noFill/>
        </p:spPr>
        <p:txBody>
          <a:bodyPr wrap="square" rtlCol="0">
            <a:spAutoFit/>
          </a:bodyPr>
          <a:lstStyle/>
          <a:p>
            <a:r>
              <a:rPr lang="en-GB" dirty="0"/>
              <a:t>x3 chocolate buttons</a:t>
            </a:r>
          </a:p>
        </p:txBody>
      </p:sp>
    </p:spTree>
    <p:extLst>
      <p:ext uri="{BB962C8B-B14F-4D97-AF65-F5344CB8AC3E}">
        <p14:creationId xmlns:p14="http://schemas.microsoft.com/office/powerpoint/2010/main" val="35825237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446C9-3379-40E3-82AD-2BABE099FE6D}"/>
              </a:ext>
            </a:extLst>
          </p:cNvPr>
          <p:cNvSpPr>
            <a:spLocks noGrp="1"/>
          </p:cNvSpPr>
          <p:nvPr>
            <p:ph type="title"/>
          </p:nvPr>
        </p:nvSpPr>
        <p:spPr/>
        <p:txBody>
          <a:bodyPr/>
          <a:lstStyle/>
          <a:p>
            <a:r>
              <a:rPr lang="en-GB" dirty="0"/>
              <a:t>Method – what I will do</a:t>
            </a:r>
          </a:p>
        </p:txBody>
      </p:sp>
      <p:sp>
        <p:nvSpPr>
          <p:cNvPr id="3" name="Content Placeholder 2">
            <a:extLst>
              <a:ext uri="{FF2B5EF4-FFF2-40B4-BE49-F238E27FC236}">
                <a16:creationId xmlns:a16="http://schemas.microsoft.com/office/drawing/2014/main" id="{52A9F5B4-C2AA-431E-8097-6D2D659E4BD9}"/>
              </a:ext>
            </a:extLst>
          </p:cNvPr>
          <p:cNvSpPr>
            <a:spLocks noGrp="1"/>
          </p:cNvSpPr>
          <p:nvPr>
            <p:ph sz="half" idx="1"/>
          </p:nvPr>
        </p:nvSpPr>
        <p:spPr>
          <a:solidFill>
            <a:schemeClr val="accent6">
              <a:lumMod val="60000"/>
              <a:lumOff val="40000"/>
            </a:schemeClr>
          </a:solidFill>
        </p:spPr>
        <p:txBody>
          <a:bodyPr/>
          <a:lstStyle/>
          <a:p>
            <a:r>
              <a:rPr lang="en-GB" dirty="0"/>
              <a:t>I will float the pieces of chocolate in the foil tins on bowls filled with different temperatures of water.</a:t>
            </a:r>
          </a:p>
          <a:p>
            <a:r>
              <a:rPr lang="en-GB" dirty="0"/>
              <a:t>So that my results are reliable I will keep the bowl size, the volume of the water, thickness of the foil and the amount of chocolate the same. The only thing that will change is the temperature of the water.</a:t>
            </a:r>
          </a:p>
        </p:txBody>
      </p:sp>
      <p:sp>
        <p:nvSpPr>
          <p:cNvPr id="4" name="Content Placeholder 3">
            <a:extLst>
              <a:ext uri="{FF2B5EF4-FFF2-40B4-BE49-F238E27FC236}">
                <a16:creationId xmlns:a16="http://schemas.microsoft.com/office/drawing/2014/main" id="{296399D5-EE10-4FCD-804E-49DA9CD695A3}"/>
              </a:ext>
            </a:extLst>
          </p:cNvPr>
          <p:cNvSpPr>
            <a:spLocks noGrp="1"/>
          </p:cNvSpPr>
          <p:nvPr>
            <p:ph sz="half" idx="2"/>
          </p:nvPr>
        </p:nvSpPr>
        <p:spPr>
          <a:solidFill>
            <a:schemeClr val="bg2">
              <a:lumMod val="50000"/>
            </a:schemeClr>
          </a:solidFill>
        </p:spPr>
        <p:txBody>
          <a:bodyPr/>
          <a:lstStyle/>
          <a:p>
            <a:r>
              <a:rPr lang="en-GB" dirty="0"/>
              <a:t>I will measure the time it takes for the matter to visibly change, and the size of the chocolate buttons as they melt.</a:t>
            </a:r>
          </a:p>
          <a:p>
            <a:r>
              <a:rPr lang="en-GB" dirty="0"/>
              <a:t>I will observe any changes to the chocolate buttons.</a:t>
            </a:r>
          </a:p>
        </p:txBody>
      </p:sp>
    </p:spTree>
    <p:extLst>
      <p:ext uri="{BB962C8B-B14F-4D97-AF65-F5344CB8AC3E}">
        <p14:creationId xmlns:p14="http://schemas.microsoft.com/office/powerpoint/2010/main" val="32268173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E5880-D9CF-48DE-AAA6-1587D1D3114C}"/>
              </a:ext>
            </a:extLst>
          </p:cNvPr>
          <p:cNvSpPr>
            <a:spLocks noGrp="1"/>
          </p:cNvSpPr>
          <p:nvPr>
            <p:ph type="title"/>
          </p:nvPr>
        </p:nvSpPr>
        <p:spPr/>
        <p:txBody>
          <a:bodyPr/>
          <a:lstStyle/>
          <a:p>
            <a:r>
              <a:rPr lang="en-GB" dirty="0"/>
              <a:t>Prediction</a:t>
            </a:r>
          </a:p>
        </p:txBody>
      </p:sp>
      <p:sp>
        <p:nvSpPr>
          <p:cNvPr id="3" name="Content Placeholder 2">
            <a:extLst>
              <a:ext uri="{FF2B5EF4-FFF2-40B4-BE49-F238E27FC236}">
                <a16:creationId xmlns:a16="http://schemas.microsoft.com/office/drawing/2014/main" id="{9168B228-BF2F-487C-8D2F-082416ADE3E5}"/>
              </a:ext>
            </a:extLst>
          </p:cNvPr>
          <p:cNvSpPr>
            <a:spLocks noGrp="1"/>
          </p:cNvSpPr>
          <p:nvPr>
            <p:ph idx="1"/>
          </p:nvPr>
        </p:nvSpPr>
        <p:spPr/>
        <p:txBody>
          <a:bodyPr/>
          <a:lstStyle/>
          <a:p>
            <a:r>
              <a:rPr lang="en-GB" dirty="0"/>
              <a:t>I think that the chocolate in the hot water will melt the fastest, the warm one will be next and the last one is cold. I predict this will happen because when tight solid particles are heated up they start to vibrate and move faster and faster. They start moving around each other and becoming liquid particles.</a:t>
            </a:r>
          </a:p>
          <a:p>
            <a:endParaRPr lang="en-GB" dirty="0"/>
          </a:p>
          <a:p>
            <a:pPr marL="0" indent="0">
              <a:buNone/>
            </a:pPr>
            <a:endParaRPr lang="en-GB" dirty="0"/>
          </a:p>
        </p:txBody>
      </p:sp>
      <p:sp>
        <p:nvSpPr>
          <p:cNvPr id="4" name="Text Placeholder 3">
            <a:extLst>
              <a:ext uri="{FF2B5EF4-FFF2-40B4-BE49-F238E27FC236}">
                <a16:creationId xmlns:a16="http://schemas.microsoft.com/office/drawing/2014/main" id="{5C97286B-B81D-4D0D-9C19-BD6FE10B1F12}"/>
              </a:ext>
            </a:extLst>
          </p:cNvPr>
          <p:cNvSpPr>
            <a:spLocks noGrp="1"/>
          </p:cNvSpPr>
          <p:nvPr>
            <p:ph type="body" sz="half" idx="2"/>
          </p:nvPr>
        </p:nvSpPr>
        <p:spPr/>
        <p:txBody>
          <a:bodyPr/>
          <a:lstStyle/>
          <a:p>
            <a:r>
              <a:rPr lang="en-GB" dirty="0"/>
              <a:t>What do I think will happen?</a:t>
            </a:r>
          </a:p>
        </p:txBody>
      </p:sp>
      <p:pic>
        <p:nvPicPr>
          <p:cNvPr id="6" name="Picture 5" descr="A close up of a logo&#10;&#10;Description automatically generated">
            <a:extLst>
              <a:ext uri="{FF2B5EF4-FFF2-40B4-BE49-F238E27FC236}">
                <a16:creationId xmlns:a16="http://schemas.microsoft.com/office/drawing/2014/main" id="{F8D67728-C513-450C-BEEA-2BBDF20ECB9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920264" y="4777676"/>
            <a:ext cx="2144859" cy="1403095"/>
          </a:xfrm>
          <a:prstGeom prst="rect">
            <a:avLst/>
          </a:prstGeom>
        </p:spPr>
      </p:pic>
      <p:sp>
        <p:nvSpPr>
          <p:cNvPr id="7" name="TextBox 6">
            <a:extLst>
              <a:ext uri="{FF2B5EF4-FFF2-40B4-BE49-F238E27FC236}">
                <a16:creationId xmlns:a16="http://schemas.microsoft.com/office/drawing/2014/main" id="{E657F848-B42C-42A4-B479-A5591AF600CF}"/>
              </a:ext>
            </a:extLst>
          </p:cNvPr>
          <p:cNvSpPr txBox="1"/>
          <p:nvPr/>
        </p:nvSpPr>
        <p:spPr>
          <a:xfrm>
            <a:off x="9469577" y="12461130"/>
            <a:ext cx="1196712" cy="646331"/>
          </a:xfrm>
          <a:prstGeom prst="rect">
            <a:avLst/>
          </a:prstGeom>
          <a:noFill/>
        </p:spPr>
        <p:txBody>
          <a:bodyPr wrap="square" rtlCol="0">
            <a:spAutoFit/>
          </a:bodyPr>
          <a:lstStyle/>
          <a:p>
            <a:r>
              <a:rPr lang="en-GB" sz="900">
                <a:hlinkClick r:id="rId3" tooltip="https://en.wikipedia.org/wiki/Structure_of_liquids_and_glasses"/>
              </a:rPr>
              <a:t>This Photo</a:t>
            </a:r>
            <a:r>
              <a:rPr lang="en-GB" sz="900"/>
              <a:t> by Unknown Author is licensed under </a:t>
            </a:r>
            <a:r>
              <a:rPr lang="en-GB" sz="900">
                <a:hlinkClick r:id="rId4" tooltip="https://creativecommons.org/licenses/by-sa/3.0/"/>
              </a:rPr>
              <a:t>CC BY-SA</a:t>
            </a:r>
            <a:endParaRPr lang="en-GB" sz="900"/>
          </a:p>
        </p:txBody>
      </p:sp>
      <p:pic>
        <p:nvPicPr>
          <p:cNvPr id="9" name="Picture 8" descr="A picture containing abacus&#10;&#10;Description automatically generated">
            <a:extLst>
              <a:ext uri="{FF2B5EF4-FFF2-40B4-BE49-F238E27FC236}">
                <a16:creationId xmlns:a16="http://schemas.microsoft.com/office/drawing/2014/main" id="{3A8A3F57-BB3D-4C73-ABC8-1BB2C0634994}"/>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4900928" y="4660913"/>
            <a:ext cx="1720150" cy="1519858"/>
          </a:xfrm>
          <a:prstGeom prst="rect">
            <a:avLst/>
          </a:prstGeom>
        </p:spPr>
      </p:pic>
      <p:sp>
        <p:nvSpPr>
          <p:cNvPr id="10" name="TextBox 9">
            <a:extLst>
              <a:ext uri="{FF2B5EF4-FFF2-40B4-BE49-F238E27FC236}">
                <a16:creationId xmlns:a16="http://schemas.microsoft.com/office/drawing/2014/main" id="{6B326D7C-5691-42BB-B2A1-66BEC90AFF9A}"/>
              </a:ext>
            </a:extLst>
          </p:cNvPr>
          <p:cNvSpPr txBox="1"/>
          <p:nvPr/>
        </p:nvSpPr>
        <p:spPr>
          <a:xfrm>
            <a:off x="4900928" y="11214112"/>
            <a:ext cx="1720150" cy="369332"/>
          </a:xfrm>
          <a:prstGeom prst="rect">
            <a:avLst/>
          </a:prstGeom>
          <a:noFill/>
        </p:spPr>
        <p:txBody>
          <a:bodyPr wrap="square" rtlCol="0">
            <a:spAutoFit/>
          </a:bodyPr>
          <a:lstStyle/>
          <a:p>
            <a:r>
              <a:rPr lang="en-GB" sz="900">
                <a:hlinkClick r:id="rId6" tooltip="http://www.thunderboltkids.co.za/Grade6/02-matter-and-materials/chapter1.html"/>
              </a:rPr>
              <a:t>This Photo</a:t>
            </a:r>
            <a:r>
              <a:rPr lang="en-GB" sz="900"/>
              <a:t> by Unknown Author is licensed under </a:t>
            </a:r>
            <a:r>
              <a:rPr lang="en-GB" sz="900">
                <a:hlinkClick r:id="rId7" tooltip="https://creativecommons.org/licenses/by-nd/3.0/"/>
              </a:rPr>
              <a:t>CC BY-ND</a:t>
            </a:r>
            <a:endParaRPr lang="en-GB" sz="900"/>
          </a:p>
        </p:txBody>
      </p:sp>
      <p:cxnSp>
        <p:nvCxnSpPr>
          <p:cNvPr id="12" name="Straight Arrow Connector 11">
            <a:extLst>
              <a:ext uri="{FF2B5EF4-FFF2-40B4-BE49-F238E27FC236}">
                <a16:creationId xmlns:a16="http://schemas.microsoft.com/office/drawing/2014/main" id="{8A72B3EF-AFDB-46A5-9B61-AB7188336C6E}"/>
              </a:ext>
            </a:extLst>
          </p:cNvPr>
          <p:cNvCxnSpPr/>
          <p:nvPr/>
        </p:nvCxnSpPr>
        <p:spPr>
          <a:xfrm>
            <a:off x="6819089" y="5307861"/>
            <a:ext cx="179961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6C073A8-44C0-4D36-9D32-847C0D885413}"/>
              </a:ext>
            </a:extLst>
          </p:cNvPr>
          <p:cNvSpPr txBox="1"/>
          <p:nvPr/>
        </p:nvSpPr>
        <p:spPr>
          <a:xfrm>
            <a:off x="7200114" y="4887712"/>
            <a:ext cx="1720150" cy="369332"/>
          </a:xfrm>
          <a:prstGeom prst="rect">
            <a:avLst/>
          </a:prstGeom>
          <a:noFill/>
        </p:spPr>
        <p:txBody>
          <a:bodyPr wrap="square" rtlCol="0">
            <a:spAutoFit/>
          </a:bodyPr>
          <a:lstStyle/>
          <a:p>
            <a:r>
              <a:rPr lang="en-GB" dirty="0">
                <a:solidFill>
                  <a:srgbClr val="FF0000"/>
                </a:solidFill>
              </a:rPr>
              <a:t>Melting</a:t>
            </a:r>
            <a:r>
              <a:rPr lang="en-GB" dirty="0"/>
              <a:t> </a:t>
            </a:r>
          </a:p>
        </p:txBody>
      </p:sp>
    </p:spTree>
    <p:extLst>
      <p:ext uri="{BB962C8B-B14F-4D97-AF65-F5344CB8AC3E}">
        <p14:creationId xmlns:p14="http://schemas.microsoft.com/office/powerpoint/2010/main" val="13396835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7FA57-EBCE-4A0B-B8B8-00C0FC66E7CC}"/>
              </a:ext>
            </a:extLst>
          </p:cNvPr>
          <p:cNvSpPr>
            <a:spLocks noGrp="1"/>
          </p:cNvSpPr>
          <p:nvPr>
            <p:ph type="title"/>
          </p:nvPr>
        </p:nvSpPr>
        <p:spPr/>
        <p:txBody>
          <a:bodyPr/>
          <a:lstStyle/>
          <a:p>
            <a:r>
              <a:rPr lang="en-GB" dirty="0"/>
              <a:t>results</a:t>
            </a:r>
          </a:p>
        </p:txBody>
      </p:sp>
      <p:graphicFrame>
        <p:nvGraphicFramePr>
          <p:cNvPr id="4" name="Table 4">
            <a:extLst>
              <a:ext uri="{FF2B5EF4-FFF2-40B4-BE49-F238E27FC236}">
                <a16:creationId xmlns:a16="http://schemas.microsoft.com/office/drawing/2014/main" id="{4CB35829-4FA6-4150-8607-886DB5360FE8}"/>
              </a:ext>
            </a:extLst>
          </p:cNvPr>
          <p:cNvGraphicFramePr>
            <a:graphicFrameLocks noGrp="1"/>
          </p:cNvGraphicFramePr>
          <p:nvPr>
            <p:ph idx="1"/>
            <p:extLst>
              <p:ext uri="{D42A27DB-BD31-4B8C-83A1-F6EECF244321}">
                <p14:modId xmlns:p14="http://schemas.microsoft.com/office/powerpoint/2010/main" val="3054516650"/>
              </p:ext>
            </p:extLst>
          </p:nvPr>
        </p:nvGraphicFramePr>
        <p:xfrm>
          <a:off x="580858" y="2137282"/>
          <a:ext cx="11029950" cy="1920240"/>
        </p:xfrm>
        <a:graphic>
          <a:graphicData uri="http://schemas.openxmlformats.org/drawingml/2006/table">
            <a:tbl>
              <a:tblPr firstRow="1" bandRow="1">
                <a:tableStyleId>{5C22544A-7EE6-4342-B048-85BDC9FD1C3A}</a:tableStyleId>
              </a:tblPr>
              <a:tblGrid>
                <a:gridCol w="2205990">
                  <a:extLst>
                    <a:ext uri="{9D8B030D-6E8A-4147-A177-3AD203B41FA5}">
                      <a16:colId xmlns:a16="http://schemas.microsoft.com/office/drawing/2014/main" val="3583902015"/>
                    </a:ext>
                  </a:extLst>
                </a:gridCol>
                <a:gridCol w="2205990">
                  <a:extLst>
                    <a:ext uri="{9D8B030D-6E8A-4147-A177-3AD203B41FA5}">
                      <a16:colId xmlns:a16="http://schemas.microsoft.com/office/drawing/2014/main" val="1951916722"/>
                    </a:ext>
                  </a:extLst>
                </a:gridCol>
                <a:gridCol w="2205990">
                  <a:extLst>
                    <a:ext uri="{9D8B030D-6E8A-4147-A177-3AD203B41FA5}">
                      <a16:colId xmlns:a16="http://schemas.microsoft.com/office/drawing/2014/main" val="1968615391"/>
                    </a:ext>
                  </a:extLst>
                </a:gridCol>
                <a:gridCol w="2205990">
                  <a:extLst>
                    <a:ext uri="{9D8B030D-6E8A-4147-A177-3AD203B41FA5}">
                      <a16:colId xmlns:a16="http://schemas.microsoft.com/office/drawing/2014/main" val="2530982234"/>
                    </a:ext>
                  </a:extLst>
                </a:gridCol>
                <a:gridCol w="2205990">
                  <a:extLst>
                    <a:ext uri="{9D8B030D-6E8A-4147-A177-3AD203B41FA5}">
                      <a16:colId xmlns:a16="http://schemas.microsoft.com/office/drawing/2014/main" val="1341629358"/>
                    </a:ext>
                  </a:extLst>
                </a:gridCol>
              </a:tblGrid>
              <a:tr h="370840">
                <a:tc>
                  <a:txBody>
                    <a:bodyPr/>
                    <a:lstStyle/>
                    <a:p>
                      <a:endParaRPr lang="en-GB"/>
                    </a:p>
                  </a:txBody>
                  <a:tcPr/>
                </a:tc>
                <a:tc>
                  <a:txBody>
                    <a:bodyPr/>
                    <a:lstStyle/>
                    <a:p>
                      <a:r>
                        <a:rPr lang="en-GB" dirty="0"/>
                        <a:t>Bowl 1</a:t>
                      </a:r>
                    </a:p>
                  </a:txBody>
                  <a:tcPr/>
                </a:tc>
                <a:tc>
                  <a:txBody>
                    <a:bodyPr/>
                    <a:lstStyle/>
                    <a:p>
                      <a:r>
                        <a:rPr lang="en-GB" dirty="0"/>
                        <a:t>Bowl 2</a:t>
                      </a:r>
                    </a:p>
                  </a:txBody>
                  <a:tcPr/>
                </a:tc>
                <a:tc>
                  <a:txBody>
                    <a:bodyPr/>
                    <a:lstStyle/>
                    <a:p>
                      <a:r>
                        <a:rPr lang="en-GB" dirty="0"/>
                        <a:t>Bowl 3</a:t>
                      </a:r>
                    </a:p>
                  </a:txBody>
                  <a:tcPr/>
                </a:tc>
                <a:tc>
                  <a:txBody>
                    <a:bodyPr/>
                    <a:lstStyle/>
                    <a:p>
                      <a:r>
                        <a:rPr lang="en-GB" dirty="0"/>
                        <a:t>Over pan of boiling water</a:t>
                      </a:r>
                    </a:p>
                  </a:txBody>
                  <a:tcPr/>
                </a:tc>
                <a:extLst>
                  <a:ext uri="{0D108BD9-81ED-4DB2-BD59-A6C34878D82A}">
                    <a16:rowId xmlns:a16="http://schemas.microsoft.com/office/drawing/2014/main" val="1400446191"/>
                  </a:ext>
                </a:extLst>
              </a:tr>
              <a:tr h="370840">
                <a:tc>
                  <a:txBody>
                    <a:bodyPr/>
                    <a:lstStyle/>
                    <a:p>
                      <a:r>
                        <a:rPr lang="en-GB" dirty="0"/>
                        <a:t>Temperature of water</a:t>
                      </a:r>
                    </a:p>
                  </a:txBody>
                  <a:tcPr/>
                </a:tc>
                <a:tc>
                  <a:txBody>
                    <a:bodyPr/>
                    <a:lstStyle/>
                    <a:p>
                      <a:r>
                        <a:rPr lang="en-GB" dirty="0"/>
                        <a:t>Hot</a:t>
                      </a:r>
                    </a:p>
                  </a:txBody>
                  <a:tcPr/>
                </a:tc>
                <a:tc>
                  <a:txBody>
                    <a:bodyPr/>
                    <a:lstStyle/>
                    <a:p>
                      <a:r>
                        <a:rPr lang="en-GB" dirty="0"/>
                        <a:t>Warm</a:t>
                      </a:r>
                    </a:p>
                  </a:txBody>
                  <a:tcPr/>
                </a:tc>
                <a:tc>
                  <a:txBody>
                    <a:bodyPr/>
                    <a:lstStyle/>
                    <a:p>
                      <a:r>
                        <a:rPr lang="en-GB" dirty="0"/>
                        <a:t>Cold</a:t>
                      </a:r>
                    </a:p>
                  </a:txBody>
                  <a:tcPr/>
                </a:tc>
                <a:tc>
                  <a:txBody>
                    <a:bodyPr/>
                    <a:lstStyle/>
                    <a:p>
                      <a:r>
                        <a:rPr lang="en-GB" dirty="0"/>
                        <a:t>Boiling</a:t>
                      </a:r>
                    </a:p>
                  </a:txBody>
                  <a:tcPr/>
                </a:tc>
                <a:extLst>
                  <a:ext uri="{0D108BD9-81ED-4DB2-BD59-A6C34878D82A}">
                    <a16:rowId xmlns:a16="http://schemas.microsoft.com/office/drawing/2014/main" val="39913046"/>
                  </a:ext>
                </a:extLst>
              </a:tr>
              <a:tr h="370840">
                <a:tc>
                  <a:txBody>
                    <a:bodyPr/>
                    <a:lstStyle/>
                    <a:p>
                      <a:r>
                        <a:rPr lang="en-GB" dirty="0"/>
                        <a:t>Time taken for chocolate to melt.</a:t>
                      </a:r>
                    </a:p>
                  </a:txBody>
                  <a:tcPr/>
                </a:tc>
                <a:tc>
                  <a:txBody>
                    <a:bodyPr/>
                    <a:lstStyle/>
                    <a:p>
                      <a:r>
                        <a:rPr lang="en-GB" dirty="0"/>
                        <a:t>8mins</a:t>
                      </a:r>
                    </a:p>
                  </a:txBody>
                  <a:tcPr/>
                </a:tc>
                <a:tc>
                  <a:txBody>
                    <a:bodyPr/>
                    <a:lstStyle/>
                    <a:p>
                      <a:r>
                        <a:rPr lang="en-GB" dirty="0"/>
                        <a:t>8mins</a:t>
                      </a:r>
                    </a:p>
                  </a:txBody>
                  <a:tcPr/>
                </a:tc>
                <a:tc>
                  <a:txBody>
                    <a:bodyPr/>
                    <a:lstStyle/>
                    <a:p>
                      <a:r>
                        <a:rPr lang="en-GB" dirty="0"/>
                        <a:t>Experiment stopped at 8 minutes</a:t>
                      </a:r>
                    </a:p>
                  </a:txBody>
                  <a:tcPr/>
                </a:tc>
                <a:tc>
                  <a:txBody>
                    <a:bodyPr/>
                    <a:lstStyle/>
                    <a:p>
                      <a:r>
                        <a:rPr lang="en-GB" dirty="0"/>
                        <a:t>4mins 15secs</a:t>
                      </a:r>
                    </a:p>
                  </a:txBody>
                  <a:tcPr/>
                </a:tc>
                <a:extLst>
                  <a:ext uri="{0D108BD9-81ED-4DB2-BD59-A6C34878D82A}">
                    <a16:rowId xmlns:a16="http://schemas.microsoft.com/office/drawing/2014/main" val="1734091554"/>
                  </a:ext>
                </a:extLst>
              </a:tr>
            </a:tbl>
          </a:graphicData>
        </a:graphic>
      </p:graphicFrame>
      <p:pic>
        <p:nvPicPr>
          <p:cNvPr id="8" name="Picture 7" descr="A person holding a baby&#10;&#10;Description automatically generated">
            <a:extLst>
              <a:ext uri="{FF2B5EF4-FFF2-40B4-BE49-F238E27FC236}">
                <a16:creationId xmlns:a16="http://schemas.microsoft.com/office/drawing/2014/main" id="{A479DE7E-79FF-4593-856B-F10A900825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981094" y="4472020"/>
            <a:ext cx="2579074" cy="193430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Picture 9" descr="A picture containing table, plate, wooden, food&#10;&#10;Description automatically generated">
            <a:extLst>
              <a:ext uri="{FF2B5EF4-FFF2-40B4-BE49-F238E27FC236}">
                <a16:creationId xmlns:a16="http://schemas.microsoft.com/office/drawing/2014/main" id="{A2A5A1DB-CFBD-408F-8741-C0F9D84482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2522" y="4303928"/>
            <a:ext cx="3198404" cy="23988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139524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A8B5F-1E21-41CD-A020-5C268E67E650}"/>
              </a:ext>
            </a:extLst>
          </p:cNvPr>
          <p:cNvSpPr>
            <a:spLocks noGrp="1"/>
          </p:cNvSpPr>
          <p:nvPr>
            <p:ph type="title"/>
          </p:nvPr>
        </p:nvSpPr>
        <p:spPr/>
        <p:txBody>
          <a:bodyPr/>
          <a:lstStyle/>
          <a:p>
            <a:r>
              <a:rPr lang="en-GB" dirty="0"/>
              <a:t>results</a:t>
            </a:r>
          </a:p>
        </p:txBody>
      </p:sp>
      <p:sp>
        <p:nvSpPr>
          <p:cNvPr id="3" name="Content Placeholder 2">
            <a:extLst>
              <a:ext uri="{FF2B5EF4-FFF2-40B4-BE49-F238E27FC236}">
                <a16:creationId xmlns:a16="http://schemas.microsoft.com/office/drawing/2014/main" id="{64A8B701-8FB0-439F-864E-50CB7C8BC49C}"/>
              </a:ext>
            </a:extLst>
          </p:cNvPr>
          <p:cNvSpPr>
            <a:spLocks noGrp="1"/>
          </p:cNvSpPr>
          <p:nvPr>
            <p:ph idx="1"/>
          </p:nvPr>
        </p:nvSpPr>
        <p:spPr>
          <a:xfrm>
            <a:off x="581192" y="2340864"/>
            <a:ext cx="5147191" cy="3634486"/>
          </a:xfrm>
        </p:spPr>
        <p:txBody>
          <a:bodyPr>
            <a:normAutofit lnSpcReduction="10000"/>
          </a:bodyPr>
          <a:lstStyle/>
          <a:p>
            <a:r>
              <a:rPr lang="en-GB" dirty="0"/>
              <a:t>In my experiment the chocolate in the hot bowl had definitely melted at eight minutes.</a:t>
            </a:r>
          </a:p>
          <a:p>
            <a:r>
              <a:rPr lang="en-GB" dirty="0"/>
              <a:t>It had changed from a solid to a liquid.</a:t>
            </a:r>
          </a:p>
          <a:p>
            <a:endParaRPr lang="en-GB" dirty="0"/>
          </a:p>
          <a:p>
            <a:endParaRPr lang="en-GB" dirty="0"/>
          </a:p>
          <a:p>
            <a:endParaRPr lang="en-GB" dirty="0"/>
          </a:p>
          <a:p>
            <a:endParaRPr lang="en-GB" dirty="0"/>
          </a:p>
          <a:p>
            <a:endParaRPr lang="en-GB" dirty="0"/>
          </a:p>
          <a:p>
            <a:pPr marL="0" indent="0">
              <a:buNone/>
            </a:pPr>
            <a:r>
              <a:rPr lang="en-GB" dirty="0"/>
              <a:t> </a:t>
            </a:r>
          </a:p>
          <a:p>
            <a:endParaRPr lang="en-GB" dirty="0"/>
          </a:p>
        </p:txBody>
      </p:sp>
      <p:pic>
        <p:nvPicPr>
          <p:cNvPr id="5" name="Picture 4" descr="A bowl of food sitting on top of a wooden table&#10;&#10;Description automatically generated">
            <a:extLst>
              <a:ext uri="{FF2B5EF4-FFF2-40B4-BE49-F238E27FC236}">
                <a16:creationId xmlns:a16="http://schemas.microsoft.com/office/drawing/2014/main" id="{B26DA651-8282-41DF-89B9-224181C07E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854292" y="1509221"/>
            <a:ext cx="5630608" cy="4222956"/>
          </a:xfrm>
          <a:prstGeom prst="rect">
            <a:avLst/>
          </a:prstGeom>
        </p:spPr>
      </p:pic>
    </p:spTree>
    <p:extLst>
      <p:ext uri="{BB962C8B-B14F-4D97-AF65-F5344CB8AC3E}">
        <p14:creationId xmlns:p14="http://schemas.microsoft.com/office/powerpoint/2010/main" val="42457637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A8B5F-1E21-41CD-A020-5C268E67E650}"/>
              </a:ext>
            </a:extLst>
          </p:cNvPr>
          <p:cNvSpPr>
            <a:spLocks noGrp="1"/>
          </p:cNvSpPr>
          <p:nvPr>
            <p:ph type="title"/>
          </p:nvPr>
        </p:nvSpPr>
        <p:spPr/>
        <p:txBody>
          <a:bodyPr/>
          <a:lstStyle/>
          <a:p>
            <a:r>
              <a:rPr lang="en-GB" dirty="0"/>
              <a:t>results</a:t>
            </a:r>
          </a:p>
        </p:txBody>
      </p:sp>
      <p:sp>
        <p:nvSpPr>
          <p:cNvPr id="3" name="Content Placeholder 2">
            <a:extLst>
              <a:ext uri="{FF2B5EF4-FFF2-40B4-BE49-F238E27FC236}">
                <a16:creationId xmlns:a16="http://schemas.microsoft.com/office/drawing/2014/main" id="{64A8B701-8FB0-439F-864E-50CB7C8BC49C}"/>
              </a:ext>
            </a:extLst>
          </p:cNvPr>
          <p:cNvSpPr>
            <a:spLocks noGrp="1"/>
          </p:cNvSpPr>
          <p:nvPr>
            <p:ph idx="1"/>
          </p:nvPr>
        </p:nvSpPr>
        <p:spPr>
          <a:xfrm>
            <a:off x="581192" y="2340864"/>
            <a:ext cx="5147191" cy="3634486"/>
          </a:xfrm>
        </p:spPr>
        <p:txBody>
          <a:bodyPr>
            <a:normAutofit lnSpcReduction="10000"/>
          </a:bodyPr>
          <a:lstStyle/>
          <a:p>
            <a:r>
              <a:rPr lang="en-GB" dirty="0"/>
              <a:t>The chocolate in the warm bowl held it’s shape but was soft at eight minutes.</a:t>
            </a:r>
          </a:p>
          <a:p>
            <a:r>
              <a:rPr lang="en-GB" dirty="0"/>
              <a:t>There was a small change.</a:t>
            </a:r>
          </a:p>
          <a:p>
            <a:endParaRPr lang="en-GB" dirty="0"/>
          </a:p>
          <a:p>
            <a:endParaRPr lang="en-GB" dirty="0"/>
          </a:p>
          <a:p>
            <a:endParaRPr lang="en-GB" dirty="0"/>
          </a:p>
          <a:p>
            <a:endParaRPr lang="en-GB" dirty="0"/>
          </a:p>
          <a:p>
            <a:endParaRPr lang="en-GB" dirty="0"/>
          </a:p>
          <a:p>
            <a:pPr marL="0" indent="0">
              <a:buNone/>
            </a:pPr>
            <a:r>
              <a:rPr lang="en-GB" dirty="0"/>
              <a:t> </a:t>
            </a:r>
          </a:p>
          <a:p>
            <a:endParaRPr lang="en-GB" dirty="0"/>
          </a:p>
        </p:txBody>
      </p:sp>
      <p:pic>
        <p:nvPicPr>
          <p:cNvPr id="5" name="Picture 4">
            <a:extLst>
              <a:ext uri="{FF2B5EF4-FFF2-40B4-BE49-F238E27FC236}">
                <a16:creationId xmlns:a16="http://schemas.microsoft.com/office/drawing/2014/main" id="{B26DA651-8282-41DF-89B9-224181C07EC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5400000">
            <a:off x="5854292" y="1509221"/>
            <a:ext cx="5630608" cy="4222956"/>
          </a:xfrm>
          <a:prstGeom prst="rect">
            <a:avLst/>
          </a:prstGeom>
        </p:spPr>
      </p:pic>
    </p:spTree>
    <p:extLst>
      <p:ext uri="{BB962C8B-B14F-4D97-AF65-F5344CB8AC3E}">
        <p14:creationId xmlns:p14="http://schemas.microsoft.com/office/powerpoint/2010/main" val="37475707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A8B5F-1E21-41CD-A020-5C268E67E650}"/>
              </a:ext>
            </a:extLst>
          </p:cNvPr>
          <p:cNvSpPr>
            <a:spLocks noGrp="1"/>
          </p:cNvSpPr>
          <p:nvPr>
            <p:ph type="title"/>
          </p:nvPr>
        </p:nvSpPr>
        <p:spPr/>
        <p:txBody>
          <a:bodyPr/>
          <a:lstStyle/>
          <a:p>
            <a:r>
              <a:rPr lang="en-GB" dirty="0"/>
              <a:t>results</a:t>
            </a:r>
          </a:p>
        </p:txBody>
      </p:sp>
      <p:sp>
        <p:nvSpPr>
          <p:cNvPr id="3" name="Content Placeholder 2">
            <a:extLst>
              <a:ext uri="{FF2B5EF4-FFF2-40B4-BE49-F238E27FC236}">
                <a16:creationId xmlns:a16="http://schemas.microsoft.com/office/drawing/2014/main" id="{64A8B701-8FB0-439F-864E-50CB7C8BC49C}"/>
              </a:ext>
            </a:extLst>
          </p:cNvPr>
          <p:cNvSpPr>
            <a:spLocks noGrp="1"/>
          </p:cNvSpPr>
          <p:nvPr>
            <p:ph idx="1"/>
          </p:nvPr>
        </p:nvSpPr>
        <p:spPr>
          <a:xfrm>
            <a:off x="581192" y="2340864"/>
            <a:ext cx="5147191" cy="3634486"/>
          </a:xfrm>
        </p:spPr>
        <p:txBody>
          <a:bodyPr/>
          <a:lstStyle/>
          <a:p>
            <a:r>
              <a:rPr lang="en-GB" dirty="0"/>
              <a:t>The chocolate in the cold water bowl was still solid and kept it’s shape. </a:t>
            </a:r>
          </a:p>
          <a:p>
            <a:r>
              <a:rPr lang="en-GB" dirty="0"/>
              <a:t>There was no change.</a:t>
            </a:r>
          </a:p>
          <a:p>
            <a:endParaRPr lang="en-GB" dirty="0"/>
          </a:p>
          <a:p>
            <a:endParaRPr lang="en-GB" dirty="0"/>
          </a:p>
          <a:p>
            <a:endParaRPr lang="en-GB" dirty="0"/>
          </a:p>
          <a:p>
            <a:endParaRPr lang="en-GB" dirty="0"/>
          </a:p>
          <a:p>
            <a:pPr marL="0" indent="0">
              <a:buNone/>
            </a:pPr>
            <a:r>
              <a:rPr lang="en-GB" dirty="0"/>
              <a:t> </a:t>
            </a:r>
          </a:p>
          <a:p>
            <a:endParaRPr lang="en-GB" dirty="0"/>
          </a:p>
        </p:txBody>
      </p:sp>
      <p:pic>
        <p:nvPicPr>
          <p:cNvPr id="5" name="Picture 4">
            <a:extLst>
              <a:ext uri="{FF2B5EF4-FFF2-40B4-BE49-F238E27FC236}">
                <a16:creationId xmlns:a16="http://schemas.microsoft.com/office/drawing/2014/main" id="{B26DA651-8282-41DF-89B9-224181C07EC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5400000">
            <a:off x="5854292" y="1509221"/>
            <a:ext cx="5630608" cy="4222956"/>
          </a:xfrm>
          <a:prstGeom prst="rect">
            <a:avLst/>
          </a:prstGeom>
        </p:spPr>
      </p:pic>
    </p:spTree>
    <p:extLst>
      <p:ext uri="{BB962C8B-B14F-4D97-AF65-F5344CB8AC3E}">
        <p14:creationId xmlns:p14="http://schemas.microsoft.com/office/powerpoint/2010/main" val="1570209187"/>
      </p:ext>
    </p:extLst>
  </p:cSld>
  <p:clrMapOvr>
    <a:masterClrMapping/>
  </p:clrMapOvr>
</p:sld>
</file>

<file path=ppt/theme/theme1.xml><?xml version="1.0" encoding="utf-8"?>
<a:theme xmlns:a="http://schemas.openxmlformats.org/drawingml/2006/main" name="DividendVTI">
  <a:themeElements>
    <a:clrScheme name="AnalogousFromRegularSeed_2SEEDS">
      <a:dk1>
        <a:srgbClr val="000000"/>
      </a:dk1>
      <a:lt1>
        <a:srgbClr val="FFFFFF"/>
      </a:lt1>
      <a:dk2>
        <a:srgbClr val="242B41"/>
      </a:dk2>
      <a:lt2>
        <a:srgbClr val="E2E6E8"/>
      </a:lt2>
      <a:accent1>
        <a:srgbClr val="C55327"/>
      </a:accent1>
      <a:accent2>
        <a:srgbClr val="D7394F"/>
      </a:accent2>
      <a:accent3>
        <a:srgbClr val="C99B35"/>
      </a:accent3>
      <a:accent4>
        <a:srgbClr val="24B5B0"/>
      </a:accent4>
      <a:accent5>
        <a:srgbClr val="399AD7"/>
      </a:accent5>
      <a:accent6>
        <a:srgbClr val="304FC8"/>
      </a:accent6>
      <a:hlink>
        <a:srgbClr val="398CAC"/>
      </a:hlink>
      <a:folHlink>
        <a:srgbClr val="7F7F7F"/>
      </a:folHlink>
    </a:clrScheme>
    <a:fontScheme name="Dividend">
      <a:majorFont>
        <a:latin typeface="Arial Nova Ligh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ova Ligh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docProps/app.xml><?xml version="1.0" encoding="utf-8"?>
<Properties xmlns="http://schemas.openxmlformats.org/officeDocument/2006/extended-properties" xmlns:vt="http://schemas.openxmlformats.org/officeDocument/2006/docPropsVTypes">
  <TotalTime>0</TotalTime>
  <Words>443</Words>
  <Application>Microsoft Office PowerPoint</Application>
  <PresentationFormat>Widescreen</PresentationFormat>
  <Paragraphs>72</Paragraphs>
  <Slides>11</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vt:i4>
      </vt:variant>
    </vt:vector>
  </HeadingPairs>
  <TitlesOfParts>
    <vt:vector size="14" baseType="lpstr">
      <vt:lpstr>Arial Nova Light</vt:lpstr>
      <vt:lpstr>Wingdings 2</vt:lpstr>
      <vt:lpstr>DividendVTI</vt:lpstr>
      <vt:lpstr>Changing matter</vt:lpstr>
      <vt:lpstr>What do i want to find out?</vt:lpstr>
      <vt:lpstr>Equipment</vt:lpstr>
      <vt:lpstr>Method – what I will do</vt:lpstr>
      <vt:lpstr>Prediction</vt:lpstr>
      <vt:lpstr>results</vt:lpstr>
      <vt:lpstr>results</vt:lpstr>
      <vt:lpstr>results</vt:lpstr>
      <vt:lpstr>results</vt:lpstr>
      <vt:lpstr>results</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Changing matter</dc:title>
  <dc:creator>Luke Phelan</dc:creator>
  <cp:lastModifiedBy>Luke Phelan</cp:lastModifiedBy>
  <cp:revision>1</cp:revision>
  <dcterms:created xsi:type="dcterms:W3CDTF">2020-04-29T14:30:24Z</dcterms:created>
  <dcterms:modified xsi:type="dcterms:W3CDTF">2020-04-29T14:30:37Z</dcterms:modified>
</cp:coreProperties>
</file>